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  <p:sldMasterId id="2147483672" r:id="rId5"/>
  </p:sldMasterIdLst>
  <p:notesMasterIdLst>
    <p:notesMasterId r:id="rId16"/>
  </p:notesMasterIdLst>
  <p:handoutMasterIdLst>
    <p:handoutMasterId r:id="rId17"/>
  </p:handoutMasterIdLst>
  <p:sldIdLst>
    <p:sldId id="258" r:id="rId6"/>
    <p:sldId id="756" r:id="rId7"/>
    <p:sldId id="819" r:id="rId8"/>
    <p:sldId id="820" r:id="rId9"/>
    <p:sldId id="827" r:id="rId10"/>
    <p:sldId id="821" r:id="rId11"/>
    <p:sldId id="825" r:id="rId12"/>
    <p:sldId id="824" r:id="rId13"/>
    <p:sldId id="826" r:id="rId14"/>
    <p:sldId id="745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Kuster" initials="L" lastIdx="25" clrIdx="0"/>
  <p:cmAuthor id="1" name="Linda Kuster" initials="LK" lastIdx="1" clrIdx="1">
    <p:extLst/>
  </p:cmAuthor>
  <p:cmAuthor id="2" name="Lor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7AED54-0EB9-4648-A107-28D011686C3A}" v="16" dt="2020-12-14T17:53:26.0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62C23-06E6-4EA5-A266-228E95FF467A}" type="datetimeFigureOut">
              <a:rPr lang="en-US" smtClean="0"/>
              <a:pPr/>
              <a:t>12/28/2020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87A6B-AD81-487A-98B2-04547473AE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743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ED269E3-1C9C-474E-A807-94685F36A85C}" type="datetimeFigureOut">
              <a:rPr lang="en-US" smtClean="0"/>
              <a:pPr/>
              <a:t>12/28/2020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14ADB55-3A31-4E7A-96E5-4CB836E86C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667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09EA75-2D2D-4951-A0FA-2C12F4440090}" type="slidenum">
              <a:rPr lang="en-US"/>
              <a:pPr/>
              <a:t>1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8658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Vernon Research Group 2014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Demographics for Weekly Ad Study</a:t>
            </a:r>
          </a:p>
        </p:txBody>
      </p:sp>
    </p:spTree>
    <p:extLst>
      <p:ext uri="{BB962C8B-B14F-4D97-AF65-F5344CB8AC3E}">
        <p14:creationId xmlns:p14="http://schemas.microsoft.com/office/powerpoint/2010/main" val="66673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ADB55-3A31-4E7A-96E5-4CB836E86C8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58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on political party was not available for all survey participants.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ADB55-3A31-4E7A-96E5-4CB836E86C8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99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ADB55-3A31-4E7A-96E5-4CB836E86C8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813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Data on education level was not available for all survey participants. Some data rounding is causing the differences when you add percentages.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ADB55-3A31-4E7A-96E5-4CB836E86C8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95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ADB55-3A31-4E7A-96E5-4CB836E86C8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00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ADB55-3A31-4E7A-96E5-4CB836E86C8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4740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ADB55-3A31-4E7A-96E5-4CB836E86C8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163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ADB55-3A31-4E7A-96E5-4CB836E86C8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174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685800"/>
          </a:xfrm>
        </p:spPr>
        <p:txBody>
          <a:bodyPr/>
          <a:lstStyle>
            <a:lvl1pPr>
              <a:defRPr>
                <a:solidFill>
                  <a:srgbClr val="2B4C3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447800" y="17526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9525">
            <a:solidFill>
              <a:srgbClr val="B58C0A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9525">
            <a:solidFill>
              <a:srgbClr val="2B4C3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9228" name="Picture 12" descr="vertlogo"/>
          <p:cNvPicPr>
            <a:picLocks noChangeAspect="1" noChangeArrowheads="1"/>
          </p:cNvPicPr>
          <p:nvPr/>
        </p:nvPicPr>
        <p:blipFill>
          <a:blip r:embed="rId2" cstate="print"/>
          <a:srcRect l="27777" r="27779" b="36046"/>
          <a:stretch>
            <a:fillRect/>
          </a:stretch>
        </p:blipFill>
        <p:spPr bwMode="auto">
          <a:xfrm>
            <a:off x="3538538" y="6248400"/>
            <a:ext cx="533400" cy="533400"/>
          </a:xfrm>
          <a:prstGeom prst="rect">
            <a:avLst/>
          </a:prstGeom>
          <a:noFill/>
        </p:spPr>
      </p:pic>
      <p:pic>
        <p:nvPicPr>
          <p:cNvPr id="9229" name="Picture 13" descr="vertlogo"/>
          <p:cNvPicPr>
            <a:picLocks noChangeAspect="1" noChangeArrowheads="1"/>
          </p:cNvPicPr>
          <p:nvPr/>
        </p:nvPicPr>
        <p:blipFill>
          <a:blip r:embed="rId2" cstate="print"/>
          <a:srcRect t="71948" b="-3592"/>
          <a:stretch>
            <a:fillRect/>
          </a:stretch>
        </p:blipFill>
        <p:spPr bwMode="auto">
          <a:xfrm>
            <a:off x="4038600" y="6480175"/>
            <a:ext cx="1371600" cy="301625"/>
          </a:xfrm>
          <a:prstGeom prst="rect">
            <a:avLst/>
          </a:prstGeom>
          <a:noFill/>
        </p:spPr>
      </p:pic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5562600" y="6629400"/>
            <a:ext cx="3581400" cy="0"/>
          </a:xfrm>
          <a:prstGeom prst="line">
            <a:avLst/>
          </a:prstGeom>
          <a:noFill/>
          <a:ln w="9525">
            <a:solidFill>
              <a:srgbClr val="B58C0A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0" y="6629400"/>
            <a:ext cx="3581400" cy="0"/>
          </a:xfrm>
          <a:prstGeom prst="line">
            <a:avLst/>
          </a:prstGeom>
          <a:noFill/>
          <a:ln w="9525">
            <a:solidFill>
              <a:srgbClr val="B58C0A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592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592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505200"/>
            <a:ext cx="8229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Market Demand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Maxwell Development</a:t>
            </a:r>
            <a:br>
              <a:rPr lang="en-US"/>
            </a:br>
            <a:r>
              <a:rPr lang="en-US"/>
              <a:t>August 2010</a:t>
            </a: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0" y="6651625"/>
            <a:ext cx="9144000" cy="0"/>
          </a:xfrm>
          <a:prstGeom prst="line">
            <a:avLst/>
          </a:prstGeom>
          <a:noFill/>
          <a:ln w="9525">
            <a:solidFill>
              <a:srgbClr val="B58C0A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0" y="6726238"/>
            <a:ext cx="9144000" cy="0"/>
          </a:xfrm>
          <a:prstGeom prst="line">
            <a:avLst/>
          </a:prstGeom>
          <a:noFill/>
          <a:ln w="9525">
            <a:solidFill>
              <a:srgbClr val="2B4C3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0" y="217488"/>
            <a:ext cx="9144000" cy="0"/>
          </a:xfrm>
          <a:prstGeom prst="line">
            <a:avLst/>
          </a:prstGeom>
          <a:noFill/>
          <a:ln w="9525">
            <a:solidFill>
              <a:srgbClr val="B58C0A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0" y="141288"/>
            <a:ext cx="9144000" cy="0"/>
          </a:xfrm>
          <a:prstGeom prst="line">
            <a:avLst/>
          </a:prstGeom>
          <a:noFill/>
          <a:ln w="9525">
            <a:solidFill>
              <a:srgbClr val="2B4C3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203" name="Picture 11" descr="vertlogo"/>
          <p:cNvPicPr>
            <a:picLocks noChangeAspect="1" noChangeArrowheads="1"/>
          </p:cNvPicPr>
          <p:nvPr/>
        </p:nvPicPr>
        <p:blipFill>
          <a:blip r:embed="rId13" cstate="print"/>
          <a:srcRect b="-4854"/>
          <a:stretch>
            <a:fillRect/>
          </a:stretch>
        </p:blipFill>
        <p:spPr bwMode="auto">
          <a:xfrm>
            <a:off x="3124200" y="1066800"/>
            <a:ext cx="2895600" cy="21097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9525">
            <a:solidFill>
              <a:srgbClr val="B58C0A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9525">
            <a:solidFill>
              <a:srgbClr val="2B4C3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5371" name="Picture 11" descr="vertlogo"/>
          <p:cNvPicPr>
            <a:picLocks noChangeAspect="1" noChangeArrowheads="1"/>
          </p:cNvPicPr>
          <p:nvPr/>
        </p:nvPicPr>
        <p:blipFill>
          <a:blip r:embed="rId13" cstate="print"/>
          <a:srcRect l="27777" r="27779" b="36046"/>
          <a:stretch>
            <a:fillRect/>
          </a:stretch>
        </p:blipFill>
        <p:spPr bwMode="auto">
          <a:xfrm>
            <a:off x="3538538" y="6248400"/>
            <a:ext cx="533400" cy="533400"/>
          </a:xfrm>
          <a:prstGeom prst="rect">
            <a:avLst/>
          </a:prstGeom>
          <a:noFill/>
        </p:spPr>
      </p:pic>
      <p:pic>
        <p:nvPicPr>
          <p:cNvPr id="15372" name="Picture 12" descr="vertlogo"/>
          <p:cNvPicPr>
            <a:picLocks noChangeAspect="1" noChangeArrowheads="1"/>
          </p:cNvPicPr>
          <p:nvPr/>
        </p:nvPicPr>
        <p:blipFill>
          <a:blip r:embed="rId13" cstate="print"/>
          <a:srcRect t="71948" b="-3592"/>
          <a:stretch>
            <a:fillRect/>
          </a:stretch>
        </p:blipFill>
        <p:spPr bwMode="auto">
          <a:xfrm>
            <a:off x="4038600" y="6480175"/>
            <a:ext cx="1371600" cy="301625"/>
          </a:xfrm>
          <a:prstGeom prst="rect">
            <a:avLst/>
          </a:prstGeom>
          <a:noFill/>
        </p:spPr>
      </p:pic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5562600" y="6629400"/>
            <a:ext cx="3581400" cy="0"/>
          </a:xfrm>
          <a:prstGeom prst="line">
            <a:avLst/>
          </a:prstGeom>
          <a:noFill/>
          <a:ln w="9525">
            <a:solidFill>
              <a:srgbClr val="B58C0A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0" y="6629400"/>
            <a:ext cx="3581400" cy="0"/>
          </a:xfrm>
          <a:prstGeom prst="line">
            <a:avLst/>
          </a:prstGeom>
          <a:noFill/>
          <a:ln w="9525">
            <a:solidFill>
              <a:srgbClr val="B58C0A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2B4C3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2B4C3F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2B4C3F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2B4C3F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2B4C3F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2B4C3F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2B4C3F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2B4C3F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2B4C3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90600" y="3733800"/>
            <a:ext cx="7239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400" dirty="0">
                <a:solidFill>
                  <a:srgbClr val="003300"/>
                </a:solidFill>
              </a:rPr>
              <a:t>November 3, 2020, Election Participation</a:t>
            </a:r>
          </a:p>
          <a:p>
            <a:pPr algn="ctr">
              <a:spcBef>
                <a:spcPts val="0"/>
              </a:spcBef>
            </a:pPr>
            <a:endParaRPr lang="en-US" sz="2400" dirty="0">
              <a:solidFill>
                <a:srgbClr val="003300"/>
              </a:solidFill>
            </a:endParaRPr>
          </a:p>
          <a:p>
            <a:pPr algn="ctr">
              <a:spcBef>
                <a:spcPts val="0"/>
              </a:spcBef>
            </a:pPr>
            <a:endParaRPr lang="en-US" sz="2400" dirty="0">
              <a:solidFill>
                <a:srgbClr val="003300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2400" dirty="0">
                <a:solidFill>
                  <a:srgbClr val="003300"/>
                </a:solidFill>
              </a:rPr>
              <a:t>December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252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Purpose and Methodology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219200"/>
            <a:ext cx="8382000" cy="33085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spcBef>
                <a:spcPct val="50000"/>
              </a:spcBef>
              <a:buClr>
                <a:srgbClr val="B58C0A"/>
              </a:buClr>
              <a:buFont typeface="Arial" pitchFamily="34" charset="0"/>
              <a:buChar char="▼"/>
            </a:pPr>
            <a:r>
              <a:rPr lang="en-US" sz="2200" dirty="0"/>
              <a:t>An online survey study was completed in order to assess participation rates in the November 3, 2020, presidential election.</a:t>
            </a:r>
          </a:p>
          <a:p>
            <a:pPr marL="342900" indent="-342900">
              <a:spcBef>
                <a:spcPct val="50000"/>
              </a:spcBef>
              <a:buClr>
                <a:srgbClr val="B58C0A"/>
              </a:buClr>
              <a:buFont typeface="Arial" pitchFamily="34" charset="0"/>
              <a:buChar char="▼"/>
            </a:pPr>
            <a:r>
              <a:rPr lang="en-US" sz="2200" dirty="0"/>
              <a:t>Panelists from our Iowa Opinion Panel (IOP) were polled in November 2020 after November 3.</a:t>
            </a:r>
          </a:p>
          <a:p>
            <a:pPr marL="342900" indent="-342900">
              <a:spcBef>
                <a:spcPct val="50000"/>
              </a:spcBef>
              <a:buClr>
                <a:srgbClr val="B58C0A"/>
              </a:buClr>
              <a:buFont typeface="Arial" pitchFamily="34" charset="0"/>
              <a:buChar char="▼"/>
            </a:pPr>
            <a:r>
              <a:rPr lang="en-US" sz="2200" dirty="0"/>
              <a:t>A total of 1,404 IOP members residing in Iowa and adjacent states completed the survey.</a:t>
            </a:r>
          </a:p>
          <a:p>
            <a:pPr marL="342900" indent="-342900">
              <a:spcBef>
                <a:spcPct val="50000"/>
              </a:spcBef>
              <a:buClr>
                <a:srgbClr val="B58C0A"/>
              </a:buClr>
              <a:buFont typeface="Arial" pitchFamily="34" charset="0"/>
              <a:buChar char="▼"/>
            </a:pPr>
            <a:endParaRPr lang="en-US" sz="2200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239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altLang="ja-JP" b="0">
                <a:solidFill>
                  <a:srgbClr val="2B4C3F"/>
                </a:solidFill>
                <a:latin typeface="Times New Roman" pitchFamily="18" charset="0"/>
                <a:cs typeface="Times New Roman" pitchFamily="18" charset="0"/>
              </a:rPr>
              <a:t>▼</a:t>
            </a:r>
            <a:r>
              <a:rPr lang="ja-JP" altLang="en-US" b="0">
                <a:cs typeface="Times New Roman" pitchFamily="18" charset="0"/>
              </a:rPr>
              <a:t> </a:t>
            </a:r>
            <a:fld id="{5C32B047-0B7B-48E9-BF55-28557E4DB4F2}" type="slidenum">
              <a:rPr lang="ja-JP" altLang="en-US" b="0">
                <a:cs typeface="Times New Roman" pitchFamily="18" charset="0"/>
              </a:rPr>
              <a:pPr algn="r"/>
              <a:t>2</a:t>
            </a:fld>
            <a:endParaRPr lang="en-US" altLang="ja-JP" b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80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066800"/>
            <a:ext cx="9144000" cy="338554"/>
          </a:xfrm>
          <a:prstGeom prst="rect">
            <a:avLst/>
          </a:prstGeom>
          <a:solidFill>
            <a:srgbClr val="2B4C3F">
              <a:alpha val="2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IOP members who responded to this survey were somewhat more likely to be Democrats.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2800" b="1" dirty="0">
                <a:solidFill>
                  <a:srgbClr val="003300"/>
                </a:solidFill>
                <a:latin typeface="+mj-lt"/>
                <a:ea typeface="+mj-ea"/>
                <a:cs typeface="+mj-cs"/>
              </a:rPr>
              <a:t>Political Party</a:t>
            </a:r>
          </a:p>
        </p:txBody>
      </p:sp>
      <p:sp>
        <p:nvSpPr>
          <p:cNvPr id="7" name="Slide Number Placeholder 3"/>
          <p:cNvSpPr txBox="1">
            <a:spLocks noGrp="1"/>
          </p:cNvSpPr>
          <p:nvPr/>
        </p:nvSpPr>
        <p:spPr bwMode="auto">
          <a:xfrm>
            <a:off x="7239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altLang="ja-JP" b="0">
                <a:solidFill>
                  <a:srgbClr val="2B4C3F"/>
                </a:solidFill>
                <a:latin typeface="Times New Roman" pitchFamily="18" charset="0"/>
                <a:cs typeface="Times New Roman" pitchFamily="18" charset="0"/>
              </a:rPr>
              <a:t>▼</a:t>
            </a:r>
            <a:r>
              <a:rPr lang="ja-JP" altLang="en-US" b="0">
                <a:cs typeface="Times New Roman" pitchFamily="18" charset="0"/>
              </a:rPr>
              <a:t> </a:t>
            </a:r>
            <a:fld id="{5C32B047-0B7B-48E9-BF55-28557E4DB4F2}" type="slidenum">
              <a:rPr lang="ja-JP" altLang="en-US" b="0">
                <a:cs typeface="Times New Roman" pitchFamily="18" charset="0"/>
              </a:rPr>
              <a:pPr algn="r"/>
              <a:t>3</a:t>
            </a:fld>
            <a:endParaRPr lang="en-US" altLang="ja-JP" b="0"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53200" y="2286000"/>
            <a:ext cx="1676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  <a:cs typeface="Times New Roman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B4A62EA-650D-4D05-BAD4-FA24B1067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223" y="2206415"/>
            <a:ext cx="8687553" cy="388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89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066800"/>
            <a:ext cx="9144000" cy="338554"/>
          </a:xfrm>
          <a:prstGeom prst="rect">
            <a:avLst/>
          </a:prstGeom>
          <a:solidFill>
            <a:srgbClr val="2B4C3F">
              <a:alpha val="2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The makeup of the IOP is distributed evenly among most age groups.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2800" b="1" dirty="0">
                <a:solidFill>
                  <a:srgbClr val="003300"/>
                </a:solidFill>
                <a:latin typeface="+mj-lt"/>
                <a:ea typeface="+mj-ea"/>
                <a:cs typeface="+mj-cs"/>
              </a:rPr>
              <a:t>Age</a:t>
            </a:r>
          </a:p>
        </p:txBody>
      </p:sp>
      <p:sp>
        <p:nvSpPr>
          <p:cNvPr id="7" name="Slide Number Placeholder 3"/>
          <p:cNvSpPr txBox="1">
            <a:spLocks noGrp="1"/>
          </p:cNvSpPr>
          <p:nvPr/>
        </p:nvSpPr>
        <p:spPr bwMode="auto">
          <a:xfrm>
            <a:off x="7239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altLang="ja-JP" b="0">
                <a:solidFill>
                  <a:srgbClr val="2B4C3F"/>
                </a:solidFill>
                <a:latin typeface="Times New Roman" pitchFamily="18" charset="0"/>
                <a:cs typeface="Times New Roman" pitchFamily="18" charset="0"/>
              </a:rPr>
              <a:t>▼</a:t>
            </a:r>
            <a:r>
              <a:rPr lang="ja-JP" altLang="en-US" b="0">
                <a:cs typeface="Times New Roman" pitchFamily="18" charset="0"/>
              </a:rPr>
              <a:t> </a:t>
            </a:r>
            <a:fld id="{5C32B047-0B7B-48E9-BF55-28557E4DB4F2}" type="slidenum">
              <a:rPr lang="ja-JP" altLang="en-US" b="0">
                <a:cs typeface="Times New Roman" pitchFamily="18" charset="0"/>
              </a:rPr>
              <a:pPr algn="r"/>
              <a:t>4</a:t>
            </a:fld>
            <a:endParaRPr lang="en-US" altLang="ja-JP" b="0"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53200" y="2286000"/>
            <a:ext cx="1676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  <a:cs typeface="Times New Roman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1AD5F66A-CF42-4970-A9F2-431370ABA7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223" y="2212511"/>
            <a:ext cx="8687553" cy="388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47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066800"/>
            <a:ext cx="9144000" cy="584775"/>
          </a:xfrm>
          <a:prstGeom prst="rect">
            <a:avLst/>
          </a:prstGeom>
          <a:solidFill>
            <a:srgbClr val="2B4C3F">
              <a:alpha val="2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35% of respondents had less than a college degree, 34% had a college degree, </a:t>
            </a:r>
          </a:p>
          <a:p>
            <a:pPr algn="ctr"/>
            <a:r>
              <a:rPr lang="en-US" sz="1600" dirty="0"/>
              <a:t>and 30% had education beyond a college degree.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2800" b="1" dirty="0">
                <a:solidFill>
                  <a:srgbClr val="003300"/>
                </a:solidFill>
                <a:latin typeface="+mj-lt"/>
                <a:ea typeface="+mj-ea"/>
                <a:cs typeface="+mj-cs"/>
              </a:rPr>
              <a:t>Education Level</a:t>
            </a:r>
          </a:p>
        </p:txBody>
      </p:sp>
      <p:sp>
        <p:nvSpPr>
          <p:cNvPr id="7" name="Slide Number Placeholder 3"/>
          <p:cNvSpPr txBox="1">
            <a:spLocks noGrp="1"/>
          </p:cNvSpPr>
          <p:nvPr/>
        </p:nvSpPr>
        <p:spPr bwMode="auto">
          <a:xfrm>
            <a:off x="7239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altLang="ja-JP" b="0">
                <a:solidFill>
                  <a:srgbClr val="2B4C3F"/>
                </a:solidFill>
                <a:latin typeface="Times New Roman" pitchFamily="18" charset="0"/>
                <a:cs typeface="Times New Roman" pitchFamily="18" charset="0"/>
              </a:rPr>
              <a:t>▼</a:t>
            </a:r>
            <a:r>
              <a:rPr lang="ja-JP" altLang="en-US" b="0">
                <a:cs typeface="Times New Roman" pitchFamily="18" charset="0"/>
              </a:rPr>
              <a:t> </a:t>
            </a:r>
            <a:fld id="{5C32B047-0B7B-48E9-BF55-28557E4DB4F2}" type="slidenum">
              <a:rPr lang="ja-JP" altLang="en-US" b="0">
                <a:cs typeface="Times New Roman" pitchFamily="18" charset="0"/>
              </a:rPr>
              <a:pPr algn="r"/>
              <a:t>5</a:t>
            </a:fld>
            <a:endParaRPr lang="en-US" altLang="ja-JP" b="0"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53200" y="2286000"/>
            <a:ext cx="1676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  <a:cs typeface="Times New Roman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F21E02D-27DF-4C96-8DE5-D22EF013B9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175" y="2212511"/>
            <a:ext cx="8693649" cy="388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93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066800"/>
            <a:ext cx="9144000" cy="830997"/>
          </a:xfrm>
          <a:prstGeom prst="rect">
            <a:avLst/>
          </a:prstGeom>
          <a:solidFill>
            <a:srgbClr val="2B4C3F">
              <a:alpha val="2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96% of IOP members voted on November 3. </a:t>
            </a:r>
          </a:p>
          <a:p>
            <a:pPr algn="ctr"/>
            <a:r>
              <a:rPr lang="en-US" sz="1600" dirty="0"/>
              <a:t>There were nearly as many who voted by mail as voted in person (either early or on November 3). </a:t>
            </a:r>
          </a:p>
          <a:p>
            <a:pPr algn="ctr"/>
            <a:r>
              <a:rPr lang="en-US" sz="1600" dirty="0"/>
              <a:t>1% of voters had never voted in a presidential election before.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2800" b="1" dirty="0">
                <a:solidFill>
                  <a:srgbClr val="003300"/>
                </a:solidFill>
                <a:latin typeface="+mj-lt"/>
                <a:ea typeface="+mj-ea"/>
                <a:cs typeface="+mj-cs"/>
              </a:rPr>
              <a:t>Election Participation</a:t>
            </a:r>
          </a:p>
        </p:txBody>
      </p:sp>
      <p:sp>
        <p:nvSpPr>
          <p:cNvPr id="7" name="Slide Number Placeholder 3"/>
          <p:cNvSpPr txBox="1">
            <a:spLocks noGrp="1"/>
          </p:cNvSpPr>
          <p:nvPr/>
        </p:nvSpPr>
        <p:spPr bwMode="auto">
          <a:xfrm>
            <a:off x="7239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altLang="ja-JP" b="0">
                <a:solidFill>
                  <a:srgbClr val="2B4C3F"/>
                </a:solidFill>
                <a:latin typeface="Times New Roman" pitchFamily="18" charset="0"/>
                <a:cs typeface="Times New Roman" pitchFamily="18" charset="0"/>
              </a:rPr>
              <a:t>▼</a:t>
            </a:r>
            <a:r>
              <a:rPr lang="ja-JP" altLang="en-US" b="0">
                <a:cs typeface="Times New Roman" pitchFamily="18" charset="0"/>
              </a:rPr>
              <a:t> </a:t>
            </a:r>
            <a:fld id="{5C32B047-0B7B-48E9-BF55-28557E4DB4F2}" type="slidenum">
              <a:rPr lang="ja-JP" altLang="en-US" b="0">
                <a:cs typeface="Times New Roman" pitchFamily="18" charset="0"/>
              </a:rPr>
              <a:pPr algn="r"/>
              <a:t>6</a:t>
            </a:fld>
            <a:endParaRPr lang="en-US" altLang="ja-JP" b="0"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53200" y="2286000"/>
            <a:ext cx="1676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  <a:cs typeface="Times New Roman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42F2C0FD-3CC9-47FA-8EBF-BE4ECA05AA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175" y="2206415"/>
            <a:ext cx="8693649" cy="388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149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066800"/>
            <a:ext cx="9144000" cy="584775"/>
          </a:xfrm>
          <a:prstGeom prst="rect">
            <a:avLst/>
          </a:prstGeom>
          <a:solidFill>
            <a:srgbClr val="2B4C3F">
              <a:alpha val="2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Democrats were more likely to vote by mail and less likely to vote in person on November 3. Independents were between Democrats and Republicans in behavior.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2800" b="1" dirty="0">
                <a:solidFill>
                  <a:srgbClr val="003300"/>
                </a:solidFill>
                <a:latin typeface="+mj-lt"/>
                <a:ea typeface="+mj-ea"/>
                <a:cs typeface="+mj-cs"/>
              </a:rPr>
              <a:t>Participation by Political Party</a:t>
            </a:r>
          </a:p>
        </p:txBody>
      </p:sp>
      <p:sp>
        <p:nvSpPr>
          <p:cNvPr id="7" name="Slide Number Placeholder 3"/>
          <p:cNvSpPr txBox="1">
            <a:spLocks noGrp="1"/>
          </p:cNvSpPr>
          <p:nvPr/>
        </p:nvSpPr>
        <p:spPr bwMode="auto">
          <a:xfrm>
            <a:off x="7239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altLang="ja-JP" b="0">
                <a:solidFill>
                  <a:srgbClr val="2B4C3F"/>
                </a:solidFill>
                <a:latin typeface="Times New Roman" pitchFamily="18" charset="0"/>
                <a:cs typeface="Times New Roman" pitchFamily="18" charset="0"/>
              </a:rPr>
              <a:t>▼</a:t>
            </a:r>
            <a:r>
              <a:rPr lang="ja-JP" altLang="en-US" b="0">
                <a:cs typeface="Times New Roman" pitchFamily="18" charset="0"/>
              </a:rPr>
              <a:t> </a:t>
            </a:r>
            <a:fld id="{5C32B047-0B7B-48E9-BF55-28557E4DB4F2}" type="slidenum">
              <a:rPr lang="ja-JP" altLang="en-US" b="0">
                <a:cs typeface="Times New Roman" pitchFamily="18" charset="0"/>
              </a:rPr>
              <a:pPr algn="r"/>
              <a:t>7</a:t>
            </a:fld>
            <a:endParaRPr lang="en-US" altLang="ja-JP" b="0"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53200" y="2286000"/>
            <a:ext cx="1676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  <a:cs typeface="Times New Roman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0120DC1-C05A-4A1E-BA7E-574E1C6EFC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223" y="2206415"/>
            <a:ext cx="8687553" cy="388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590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066800"/>
            <a:ext cx="9144000" cy="584775"/>
          </a:xfrm>
          <a:prstGeom prst="rect">
            <a:avLst/>
          </a:prstGeom>
          <a:solidFill>
            <a:srgbClr val="2B4C3F">
              <a:alpha val="2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The oldest IOP members were more likely to vote by mail </a:t>
            </a:r>
          </a:p>
          <a:p>
            <a:pPr algn="ctr"/>
            <a:r>
              <a:rPr lang="en-US" sz="1600" dirty="0"/>
              <a:t>and less likely to vote in person on November 3.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2800" b="1" dirty="0">
                <a:solidFill>
                  <a:srgbClr val="003300"/>
                </a:solidFill>
                <a:latin typeface="+mj-lt"/>
                <a:ea typeface="+mj-ea"/>
                <a:cs typeface="+mj-cs"/>
              </a:rPr>
              <a:t>Participation by Age</a:t>
            </a:r>
          </a:p>
        </p:txBody>
      </p:sp>
      <p:sp>
        <p:nvSpPr>
          <p:cNvPr id="7" name="Slide Number Placeholder 3"/>
          <p:cNvSpPr txBox="1">
            <a:spLocks noGrp="1"/>
          </p:cNvSpPr>
          <p:nvPr/>
        </p:nvSpPr>
        <p:spPr bwMode="auto">
          <a:xfrm>
            <a:off x="7239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altLang="ja-JP" b="0">
                <a:solidFill>
                  <a:srgbClr val="2B4C3F"/>
                </a:solidFill>
                <a:latin typeface="Times New Roman" pitchFamily="18" charset="0"/>
                <a:cs typeface="Times New Roman" pitchFamily="18" charset="0"/>
              </a:rPr>
              <a:t>▼</a:t>
            </a:r>
            <a:r>
              <a:rPr lang="ja-JP" altLang="en-US" b="0">
                <a:cs typeface="Times New Roman" pitchFamily="18" charset="0"/>
              </a:rPr>
              <a:t> </a:t>
            </a:r>
            <a:fld id="{5C32B047-0B7B-48E9-BF55-28557E4DB4F2}" type="slidenum">
              <a:rPr lang="ja-JP" altLang="en-US" b="0">
                <a:cs typeface="Times New Roman" pitchFamily="18" charset="0"/>
              </a:rPr>
              <a:pPr algn="r"/>
              <a:t>8</a:t>
            </a:fld>
            <a:endParaRPr lang="en-US" altLang="ja-JP" b="0"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53200" y="2286000"/>
            <a:ext cx="1676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  <a:cs typeface="Times New Roman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0D3A262-C135-4FB3-9454-087ED183B4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223" y="2212511"/>
            <a:ext cx="8687553" cy="388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483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066800"/>
            <a:ext cx="9144000" cy="584775"/>
          </a:xfrm>
          <a:prstGeom prst="rect">
            <a:avLst/>
          </a:prstGeom>
          <a:solidFill>
            <a:srgbClr val="2B4C3F">
              <a:alpha val="2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/>
              <a:t>IOP members with a two-year degree were more likely to vote in person on November 3, </a:t>
            </a:r>
          </a:p>
          <a:p>
            <a:pPr algn="ctr"/>
            <a:r>
              <a:rPr lang="en-US" sz="1600"/>
              <a:t>and members with graduate degrees were less likely to do so.</a:t>
            </a:r>
            <a:endParaRPr lang="en-US" sz="1600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2800" b="1" dirty="0">
                <a:solidFill>
                  <a:srgbClr val="003300"/>
                </a:solidFill>
                <a:latin typeface="+mj-lt"/>
                <a:ea typeface="+mj-ea"/>
                <a:cs typeface="+mj-cs"/>
              </a:rPr>
              <a:t>Participation by Education Level</a:t>
            </a:r>
          </a:p>
        </p:txBody>
      </p:sp>
      <p:sp>
        <p:nvSpPr>
          <p:cNvPr id="7" name="Slide Number Placeholder 3"/>
          <p:cNvSpPr txBox="1">
            <a:spLocks noGrp="1"/>
          </p:cNvSpPr>
          <p:nvPr/>
        </p:nvSpPr>
        <p:spPr bwMode="auto">
          <a:xfrm>
            <a:off x="7239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altLang="ja-JP" b="0">
                <a:solidFill>
                  <a:srgbClr val="2B4C3F"/>
                </a:solidFill>
                <a:latin typeface="Times New Roman" pitchFamily="18" charset="0"/>
                <a:cs typeface="Times New Roman" pitchFamily="18" charset="0"/>
              </a:rPr>
              <a:t>▼</a:t>
            </a:r>
            <a:r>
              <a:rPr lang="ja-JP" altLang="en-US" b="0">
                <a:cs typeface="Times New Roman" pitchFamily="18" charset="0"/>
              </a:rPr>
              <a:t> </a:t>
            </a:r>
            <a:fld id="{5C32B047-0B7B-48E9-BF55-28557E4DB4F2}" type="slidenum">
              <a:rPr lang="ja-JP" altLang="en-US" b="0">
                <a:cs typeface="Times New Roman" pitchFamily="18" charset="0"/>
              </a:rPr>
              <a:pPr algn="r"/>
              <a:t>9</a:t>
            </a:fld>
            <a:endParaRPr lang="en-US" altLang="ja-JP" b="0"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53200" y="2286000"/>
            <a:ext cx="1676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  <a:cs typeface="Times New Roman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838587D-26C4-4911-98AA-CEAFDF9EF1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175" y="2212511"/>
            <a:ext cx="8693649" cy="388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676631"/>
      </p:ext>
    </p:extLst>
  </p:cSld>
  <p:clrMapOvr>
    <a:masterClrMapping/>
  </p:clrMapOvr>
</p:sld>
</file>

<file path=ppt/theme/theme1.xml><?xml version="1.0" encoding="utf-8"?>
<a:theme xmlns:a="http://schemas.openxmlformats.org/drawingml/2006/main" name="Report Template (2)">
  <a:themeElements>
    <a:clrScheme name="Report Template (2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eport Template (2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  <a:cs typeface="Times New Roman" pitchFamily="18" charset="0"/>
          </a:defRPr>
        </a:defPPr>
      </a:lstStyle>
    </a:lnDef>
  </a:objectDefaults>
  <a:extraClrSchemeLst>
    <a:extraClrScheme>
      <a:clrScheme name="Report Template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 Template (2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 Template (2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 Template (2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 Template (2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 Template (2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port Template (2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port Template (2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port Template (2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port Template (2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port Template (2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port Template (2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  <a:cs typeface="Times New Roman" pitchFamily="18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e907493-2c64-4f14-a317-760e840760da">
      <UserInfo>
        <DisplayName>Linda Kuster</DisplayName>
        <AccountId>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FCB51B44D3EC4D87114DCB3E731DAB" ma:contentTypeVersion="12" ma:contentTypeDescription="Create a new document." ma:contentTypeScope="" ma:versionID="e7c76039818fd0900a380917c06cf62e">
  <xsd:schema xmlns:xsd="http://www.w3.org/2001/XMLSchema" xmlns:xs="http://www.w3.org/2001/XMLSchema" xmlns:p="http://schemas.microsoft.com/office/2006/metadata/properties" xmlns:ns2="44a837c1-1fd7-42a7-a052-83e33e57958d" xmlns:ns3="9e907493-2c64-4f14-a317-760e840760da" targetNamespace="http://schemas.microsoft.com/office/2006/metadata/properties" ma:root="true" ma:fieldsID="810aacdcefd181f8429df0d4bf32ca6b" ns2:_="" ns3:_="">
    <xsd:import namespace="44a837c1-1fd7-42a7-a052-83e33e57958d"/>
    <xsd:import namespace="9e907493-2c64-4f14-a317-760e840760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a837c1-1fd7-42a7-a052-83e33e5795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907493-2c64-4f14-a317-760e840760d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5A380E-67E6-4E7C-B1B1-8E32CEE05D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AAC062-1E79-45FF-A3F6-83B706F703ED}">
  <ds:schemaRefs>
    <ds:schemaRef ds:uri="http://schemas.microsoft.com/office/2006/documentManagement/types"/>
    <ds:schemaRef ds:uri="http://purl.org/dc/terms/"/>
    <ds:schemaRef ds:uri="9e907493-2c64-4f14-a317-760e840760da"/>
    <ds:schemaRef ds:uri="http://purl.org/dc/dcmitype/"/>
    <ds:schemaRef ds:uri="44a837c1-1fd7-42a7-a052-83e33e57958d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EDA9A2E-293C-4A8A-9938-A05A7AA27B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a837c1-1fd7-42a7-a052-83e33e57958d"/>
    <ds:schemaRef ds:uri="9e907493-2c64-4f14-a317-760e840760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Example</Template>
  <TotalTime>205</TotalTime>
  <Words>335</Words>
  <Application>Microsoft Office PowerPoint</Application>
  <PresentationFormat>On-screen Show (4:3)</PresentationFormat>
  <Paragraphs>48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Report Template (2)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ldockery</dc:creator>
  <cp:lastModifiedBy>Owner</cp:lastModifiedBy>
  <cp:revision>17</cp:revision>
  <cp:lastPrinted>2015-09-15T15:59:27Z</cp:lastPrinted>
  <dcterms:created xsi:type="dcterms:W3CDTF">2012-11-28T21:11:43Z</dcterms:created>
  <dcterms:modified xsi:type="dcterms:W3CDTF">2020-12-28T17:50:33Z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0x01010032FCB51B44D3EC4D87114DCB3E731DAB</vt:lpwstr>
  </property>
  <property fmtid="{D5CDD505-2E9C-101B-9397-08002B2CF9AE}" pid="3" name="AuthorIds_UIVersion_1536">
    <vt:lpwstr>14</vt:lpwstr>
  </property>
</Properties>
</file>